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4" r:id="rId4"/>
    <p:sldId id="259" r:id="rId5"/>
    <p:sldId id="262" r:id="rId6"/>
    <p:sldId id="264" r:id="rId7"/>
    <p:sldId id="265" r:id="rId8"/>
    <p:sldId id="266" r:id="rId9"/>
    <p:sldId id="260" r:id="rId10"/>
    <p:sldId id="261" r:id="rId11"/>
    <p:sldId id="257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4" r:id="rId22"/>
    <p:sldId id="275" r:id="rId23"/>
    <p:sldId id="278" r:id="rId24"/>
    <p:sldId id="279" r:id="rId25"/>
    <p:sldId id="285" r:id="rId26"/>
    <p:sldId id="286" r:id="rId27"/>
    <p:sldId id="287" r:id="rId28"/>
    <p:sldId id="288" r:id="rId29"/>
    <p:sldId id="282" r:id="rId30"/>
    <p:sldId id="289" r:id="rId31"/>
    <p:sldId id="290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/>
    <p:restoredTop sz="94830"/>
  </p:normalViewPr>
  <p:slideViewPr>
    <p:cSldViewPr snapToGrid="0" snapToObjects="1" showGuides="1">
      <p:cViewPr varScale="1">
        <p:scale>
          <a:sx n="139" d="100"/>
          <a:sy n="139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E16A1-E361-7840-9A5F-4619ED518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2216C-E47D-9D4F-B662-C0C8FC359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129A8-718B-9140-A710-868BE89F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90830-1B2A-4B43-B4E8-BAA28505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F4D3-DE3E-5C44-9027-2B22A9E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BD51-3C55-BA4A-B59B-3130B277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AD72D-3C98-BA4D-B564-622B57568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75160-AC68-0642-946F-A34D52E5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626D7-930C-3349-963C-29BC4E76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07004-EB2E-BB41-AE55-DCFC6E73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D7C3ED-2E4C-D446-82E1-B1DF98008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168D9-6173-C247-A283-47073F451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38BA2-0057-CF47-B002-94B0F2A9E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EBAFD-047F-B44D-8F76-DCAC596F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57DD-E6F8-AE4B-9889-693F1CC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4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7EFD7-6856-164E-8023-42265E8A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1C02C-D41C-BF49-98EF-B028987C2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8E42A-80DD-3645-A862-7F261F93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99F3F-C593-4C42-A672-EB9B4A6F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E17A2-A2D9-394E-870D-9A1A6837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8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2DF0-6B6B-C949-9C5B-B039ACCC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6AA83-28E0-2043-93EE-FBE13A3C4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5FB0-22F4-6B42-841B-666D1D8D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1BCE9-C675-B943-8193-AD8682A9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4642B-8B36-574A-BE61-597B1D22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5035-D518-FE46-8BBB-A5AA1FC1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2EDC8-0B95-B14C-864A-FF552E8AC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548AE-E763-5349-9342-57FE5D469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17CA6-5A6B-5742-9A85-285A34AF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FEC7C-284B-B847-AB9A-8ABF396F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E105D-B6FC-4748-A3FF-C1C602AB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8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CFA9-7E43-D14F-88CD-DFD843FE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07EBB-614B-A94F-8F31-82F0E902C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93D6B-9358-7045-92DE-29EB69AE4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E0124-2A66-4A43-8666-17E6FD977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49D61-121E-9D49-BF21-A05D070D9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0FD59-1D75-554C-81AD-96ED0CE3E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5B33E-DAA7-C045-9F5D-6C2BCE031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91C06-2931-094F-B353-31EFDD5E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7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A36F-9FB2-824C-8F1E-2B3C320A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B7C88-3017-2641-BD41-E1CFEAAE9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1707D-C0C3-0142-8908-D8D041D6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DAA30-36E1-B746-80C4-A5D5DF09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3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44996-912B-BF44-8218-C9D764AD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602564-B1C1-2743-A801-B385491F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D0D4E-E87B-884B-8734-4BFBF879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5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E73F-7077-D940-87B0-B55EB7A6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2869E-8E0F-4040-ABCF-11789A0F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61A23-CB43-1949-A6D1-1994A93C0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DC050-EAB0-934F-98B7-0BC7DFBCB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D7CC6-5503-CF45-BA1E-093556BF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764BA-92CC-2D41-AFEB-F84B2EDE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2033-EE1C-8B40-836F-930934F7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35DF10-9D46-D541-BE53-C1F8B65DB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2087C-18BA-9D44-83A1-605543C4E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122F1-1AF9-6D48-97C8-4D450916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F6628-7C47-AF4F-9EBD-6D79A5FB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B8364-669E-C149-82AC-B2EDE580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4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02814-FEE3-3E4C-8F9F-B6F9971B9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59192-4039-974F-9211-618744D86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5C99A-D904-C342-A8E4-82510E9217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EB59A-9A33-254F-B76C-8DB901B0D75A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FB9F6-436D-4045-BB7E-49330CBE9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1F471-0562-4546-8B7C-D7802B19A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46BCF-11D1-074D-BCC6-C5E64A513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npmjs.com/package/cordova-plugin-health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database/web/start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irebase.google.com/docs/firestore/security/get-started" TargetMode="External"/><Relationship Id="rId3" Type="http://schemas.openxmlformats.org/officeDocument/2006/relationships/hyperlink" Target="https://developer.twitter.com/" TargetMode="External"/><Relationship Id="rId7" Type="http://schemas.openxmlformats.org/officeDocument/2006/relationships/hyperlink" Target="https://firebase.google.com/docs/database/web/start" TargetMode="External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mjs.com/package/cordova-plugin-health" TargetMode="External"/><Relationship Id="rId5" Type="http://schemas.openxmlformats.org/officeDocument/2006/relationships/hyperlink" Target="https://www.sitepoint.com/building-twitter-app-using-angular" TargetMode="External"/><Relationship Id="rId4" Type="http://schemas.openxmlformats.org/officeDocument/2006/relationships/hyperlink" Target="https://firebase.google.com/docs/auth/web/twitter-login" TargetMode="External"/><Relationship Id="rId9" Type="http://schemas.openxmlformats.org/officeDocument/2006/relationships/hyperlink" Target="https://github.com/jublo/codebird-j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docs/database/web/star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FC78-3B7D-ED4F-B30F-061E71F69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/>
              <a:t>Twitter, HealthKit, and Firebase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13952-F87B-7144-9AA7-7A6C9F498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22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E53A-2C46-2B40-897D-30F79B89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scripts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3F61-7899-BC43-A707-A65DA2E7F93E}"/>
              </a:ext>
            </a:extLst>
          </p:cNvPr>
          <p:cNvSpPr txBox="1"/>
          <p:nvPr/>
        </p:nvSpPr>
        <p:spPr>
          <a:xfrm>
            <a:off x="224722" y="1830440"/>
            <a:ext cx="3426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Code from “Setting up firebase project” step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45CD07-D5E0-8045-89F4-293423BA34D4}"/>
              </a:ext>
            </a:extLst>
          </p:cNvPr>
          <p:cNvCxnSpPr>
            <a:cxnSpLocks/>
          </p:cNvCxnSpPr>
          <p:nvPr/>
        </p:nvCxnSpPr>
        <p:spPr>
          <a:xfrm>
            <a:off x="3984171" y="1761170"/>
            <a:ext cx="0" cy="37704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9E31A3-01DF-1A4A-9A1C-4CF21A536203}"/>
              </a:ext>
            </a:extLst>
          </p:cNvPr>
          <p:cNvCxnSpPr>
            <a:cxnSpLocks/>
          </p:cNvCxnSpPr>
          <p:nvPr/>
        </p:nvCxnSpPr>
        <p:spPr>
          <a:xfrm>
            <a:off x="3984171" y="2534850"/>
            <a:ext cx="0" cy="16131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CDC025-F3A8-2F4B-9ED1-BEED86D4D3FF}"/>
              </a:ext>
            </a:extLst>
          </p:cNvPr>
          <p:cNvCxnSpPr>
            <a:cxnSpLocks/>
          </p:cNvCxnSpPr>
          <p:nvPr/>
        </p:nvCxnSpPr>
        <p:spPr>
          <a:xfrm>
            <a:off x="3984171" y="2197687"/>
            <a:ext cx="0" cy="20682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1DE2D8-3119-244E-AA0C-4F3815AC750A}"/>
              </a:ext>
            </a:extLst>
          </p:cNvPr>
          <p:cNvCxnSpPr>
            <a:cxnSpLocks/>
          </p:cNvCxnSpPr>
          <p:nvPr/>
        </p:nvCxnSpPr>
        <p:spPr>
          <a:xfrm>
            <a:off x="3995056" y="4411030"/>
            <a:ext cx="0" cy="148902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591B83-44AE-E24E-BAAA-E2E52DFA0A80}"/>
              </a:ext>
            </a:extLst>
          </p:cNvPr>
          <p:cNvSpPr txBox="1"/>
          <p:nvPr/>
        </p:nvSpPr>
        <p:spPr>
          <a:xfrm>
            <a:off x="224722" y="2492828"/>
            <a:ext cx="2284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Add these for authentication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8C647E-F419-5A43-B631-A92E7500703E}"/>
              </a:ext>
            </a:extLst>
          </p:cNvPr>
          <p:cNvCxnSpPr>
            <a:cxnSpLocks/>
          </p:cNvCxnSpPr>
          <p:nvPr/>
        </p:nvCxnSpPr>
        <p:spPr>
          <a:xfrm>
            <a:off x="3583027" y="2001157"/>
            <a:ext cx="292287" cy="246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C2EFB8-B7EB-D64D-9DB2-3ED0371338B4}"/>
              </a:ext>
            </a:extLst>
          </p:cNvPr>
          <p:cNvCxnSpPr>
            <a:cxnSpLocks/>
          </p:cNvCxnSpPr>
          <p:nvPr/>
        </p:nvCxnSpPr>
        <p:spPr>
          <a:xfrm>
            <a:off x="3583027" y="2025830"/>
            <a:ext cx="303173" cy="16442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98F9A7-6CD6-3B41-8DBA-1214DB65B9AB}"/>
              </a:ext>
            </a:extLst>
          </p:cNvPr>
          <p:cNvCxnSpPr>
            <a:cxnSpLocks/>
          </p:cNvCxnSpPr>
          <p:nvPr/>
        </p:nvCxnSpPr>
        <p:spPr>
          <a:xfrm flipV="1">
            <a:off x="2455129" y="2404515"/>
            <a:ext cx="1431071" cy="260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9FBB81-9218-E346-A86D-51B2DBDCB815}"/>
              </a:ext>
            </a:extLst>
          </p:cNvPr>
          <p:cNvCxnSpPr>
            <a:cxnSpLocks/>
          </p:cNvCxnSpPr>
          <p:nvPr/>
        </p:nvCxnSpPr>
        <p:spPr>
          <a:xfrm>
            <a:off x="2455129" y="2689858"/>
            <a:ext cx="1431071" cy="24656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FD2466-C891-5749-9C94-4F9C80483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605" y="2952434"/>
            <a:ext cx="939800" cy="1404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BD8920F-F428-8040-A815-565076BA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024" y="3765159"/>
            <a:ext cx="939800" cy="1404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BFF0CEE-8378-5942-92B8-2EC9A918C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36" y="1062542"/>
            <a:ext cx="6604658" cy="555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60DC-BFD4-0044-82C0-0C0E2442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66" y="365125"/>
            <a:ext cx="11020302" cy="1325563"/>
          </a:xfrm>
        </p:spPr>
        <p:txBody>
          <a:bodyPr/>
          <a:lstStyle/>
          <a:p>
            <a:r>
              <a:rPr lang="en-US" dirty="0"/>
              <a:t>Node.js server to feed tweets (</a:t>
            </a:r>
            <a:r>
              <a:rPr lang="en-US" dirty="0" err="1"/>
              <a:t>hcidemonodejs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437A5-AE83-CC40-AC81-BC0CFC37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80" y="1405305"/>
            <a:ext cx="7772239" cy="48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3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2E18-3F10-0D49-9C33-E9D85834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BE950-A942-6E40-8503-F70DF583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your node project and add the following packages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 --save express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 --save twit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 --save </a:t>
            </a:r>
            <a:r>
              <a:rPr lang="en-US" dirty="0" err="1"/>
              <a:t>cors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60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8919-5409-A348-B075-2DB6F253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server.js</a:t>
            </a:r>
            <a:r>
              <a:rPr lang="en-US" dirty="0"/>
              <a:t>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69BD1-5D6F-7D4B-A3DA-D236E4A9FBDC}"/>
              </a:ext>
            </a:extLst>
          </p:cNvPr>
          <p:cNvSpPr txBox="1"/>
          <p:nvPr/>
        </p:nvSpPr>
        <p:spPr>
          <a:xfrm>
            <a:off x="838200" y="1782501"/>
            <a:ext cx="231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Twitter consumer keys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FDAF3A-E0E2-5741-AB6F-50E6840AEDC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54027" y="1967167"/>
            <a:ext cx="158256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0FC1D1-8C9C-8143-A60B-B6CDF6E3093F}"/>
              </a:ext>
            </a:extLst>
          </p:cNvPr>
          <p:cNvCxnSpPr/>
          <p:nvPr/>
        </p:nvCxnSpPr>
        <p:spPr>
          <a:xfrm>
            <a:off x="4901184" y="1690688"/>
            <a:ext cx="0" cy="46114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D34787-8D41-1E4C-B7C3-19D902AED88D}"/>
              </a:ext>
            </a:extLst>
          </p:cNvPr>
          <p:cNvCxnSpPr>
            <a:cxnSpLocks/>
          </p:cNvCxnSpPr>
          <p:nvPr/>
        </p:nvCxnSpPr>
        <p:spPr>
          <a:xfrm>
            <a:off x="4907280" y="4906328"/>
            <a:ext cx="0" cy="128416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FBCE02-9825-3847-967B-E797D64076AF}"/>
              </a:ext>
            </a:extLst>
          </p:cNvPr>
          <p:cNvSpPr txBox="1"/>
          <p:nvPr/>
        </p:nvSpPr>
        <p:spPr>
          <a:xfrm>
            <a:off x="838200" y="4906328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Loading tweets from time-line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DC1AED-3A1D-E648-9ED6-6EDA543A68E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49987" y="5090994"/>
            <a:ext cx="987189" cy="4574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990A95-26F7-C74F-A538-52A482EFB21C}"/>
              </a:ext>
            </a:extLst>
          </p:cNvPr>
          <p:cNvSpPr txBox="1"/>
          <p:nvPr/>
        </p:nvSpPr>
        <p:spPr>
          <a:xfrm>
            <a:off x="838200" y="6230729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Serve at this 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978893-65B9-E340-88DB-9DD3578D5A7B}"/>
              </a:ext>
            </a:extLst>
          </p:cNvPr>
          <p:cNvCxnSpPr>
            <a:cxnSpLocks/>
          </p:cNvCxnSpPr>
          <p:nvPr/>
        </p:nvCxnSpPr>
        <p:spPr>
          <a:xfrm>
            <a:off x="2630037" y="6417128"/>
            <a:ext cx="2271147" cy="863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DDFB462-0A73-D44C-8800-B4AE61BBB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393" y="1737110"/>
            <a:ext cx="1358900" cy="184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7B6AF1-CF1F-FF4C-B313-7343F752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146" y="1921260"/>
            <a:ext cx="1358900" cy="184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F49915-6E5C-0F4B-8E25-2D2461F5D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14" t="19429" r="6746" b="7706"/>
          <a:stretch/>
        </p:blipFill>
        <p:spPr>
          <a:xfrm>
            <a:off x="5024883" y="1120295"/>
            <a:ext cx="6289827" cy="552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01C-1EE6-5040-B42C-6D76C0D1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EA8D4-A2E1-7B4C-87FB-BD9EEBDE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749550"/>
            <a:ext cx="11607800" cy="135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69E7B-0978-B74F-A15B-3486B484AB89}"/>
              </a:ext>
            </a:extLst>
          </p:cNvPr>
          <p:cNvSpPr txBox="1"/>
          <p:nvPr/>
        </p:nvSpPr>
        <p:spPr>
          <a:xfrm>
            <a:off x="6358784" y="1792224"/>
            <a:ext cx="354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Twitter user’s keys (from prev. step)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8C2E5E-174D-4C42-9D49-91FCE8A4F50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129622" y="2161556"/>
            <a:ext cx="2193954" cy="7645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1DD09E-A97D-E646-A047-AB9CF43CA16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86016" y="2161556"/>
            <a:ext cx="1143606" cy="7645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5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E9D2-7204-334D-808F-38705E42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index.html</a:t>
            </a:r>
            <a:r>
              <a:rPr lang="en-US" dirty="0"/>
              <a:t> (from </a:t>
            </a:r>
            <a:r>
              <a:rPr lang="en-US" dirty="0" err="1"/>
              <a:t>hcidemoweb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C49C6-A87B-9A49-9852-98E0BFCD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69" y="1335860"/>
            <a:ext cx="7491431" cy="5340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B6953-AE36-334B-A321-AA9723150E21}"/>
              </a:ext>
            </a:extLst>
          </p:cNvPr>
          <p:cNvSpPr txBox="1"/>
          <p:nvPr/>
        </p:nvSpPr>
        <p:spPr>
          <a:xfrm>
            <a:off x="509286" y="1388962"/>
            <a:ext cx="17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Base service URL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D5B36-D395-7745-B02C-27FB2443A722}"/>
              </a:ext>
            </a:extLst>
          </p:cNvPr>
          <p:cNvSpPr txBox="1"/>
          <p:nvPr/>
        </p:nvSpPr>
        <p:spPr>
          <a:xfrm>
            <a:off x="509286" y="2529859"/>
            <a:ext cx="302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Authenticate to </a:t>
            </a:r>
            <a:r>
              <a:rPr lang="en-US" dirty="0" err="1">
                <a:solidFill>
                  <a:srgbClr val="C00000"/>
                </a:solidFill>
              </a:rPr>
              <a:t>node.js</a:t>
            </a:r>
            <a:r>
              <a:rPr lang="en-US" dirty="0">
                <a:solidFill>
                  <a:srgbClr val="C00000"/>
                </a:solidFill>
              </a:rPr>
              <a:t> server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F4C291-4974-254A-9512-68B8E87D59CD}"/>
              </a:ext>
            </a:extLst>
          </p:cNvPr>
          <p:cNvCxnSpPr>
            <a:cxnSpLocks/>
          </p:cNvCxnSpPr>
          <p:nvPr/>
        </p:nvCxnSpPr>
        <p:spPr>
          <a:xfrm>
            <a:off x="2190389" y="1601407"/>
            <a:ext cx="2564491" cy="3096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0173ED-4326-C84A-95D8-90993664FA2F}"/>
              </a:ext>
            </a:extLst>
          </p:cNvPr>
          <p:cNvCxnSpPr>
            <a:cxnSpLocks/>
          </p:cNvCxnSpPr>
          <p:nvPr/>
        </p:nvCxnSpPr>
        <p:spPr>
          <a:xfrm>
            <a:off x="3451631" y="2714525"/>
            <a:ext cx="1550137" cy="1018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F1E757-93B5-C449-B829-4A199DE0CD39}"/>
              </a:ext>
            </a:extLst>
          </p:cNvPr>
          <p:cNvSpPr txBox="1"/>
          <p:nvPr/>
        </p:nvSpPr>
        <p:spPr>
          <a:xfrm>
            <a:off x="452064" y="6308209"/>
            <a:ext cx="169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Load the tweets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8E96A-EF41-3A4A-A450-A6CC7C35F43D}"/>
              </a:ext>
            </a:extLst>
          </p:cNvPr>
          <p:cNvSpPr txBox="1"/>
          <p:nvPr/>
        </p:nvSpPr>
        <p:spPr>
          <a:xfrm>
            <a:off x="509286" y="4459916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Utility functions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81B3AB-BF2B-6647-B58E-A74CA1F705CC}"/>
              </a:ext>
            </a:extLst>
          </p:cNvPr>
          <p:cNvCxnSpPr>
            <a:cxnSpLocks/>
          </p:cNvCxnSpPr>
          <p:nvPr/>
        </p:nvCxnSpPr>
        <p:spPr>
          <a:xfrm flipV="1">
            <a:off x="2188710" y="6308209"/>
            <a:ext cx="2037989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9B0F17-5796-8F45-A602-CFB8B513AA21}"/>
              </a:ext>
            </a:extLst>
          </p:cNvPr>
          <p:cNvCxnSpPr>
            <a:cxnSpLocks/>
          </p:cNvCxnSpPr>
          <p:nvPr/>
        </p:nvCxnSpPr>
        <p:spPr>
          <a:xfrm>
            <a:off x="2145092" y="4646053"/>
            <a:ext cx="1384764" cy="494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5B42F9-E764-354E-A54A-DA746A904720}"/>
              </a:ext>
            </a:extLst>
          </p:cNvPr>
          <p:cNvCxnSpPr/>
          <p:nvPr/>
        </p:nvCxnSpPr>
        <p:spPr>
          <a:xfrm>
            <a:off x="3780103" y="3390057"/>
            <a:ext cx="0" cy="241638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21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3234-9F50-DA4A-AE52-A65F0359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1FE6E-F9B3-E148-BABA-EF7BC80A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73" y="2427148"/>
            <a:ext cx="11161853" cy="3581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B670A-F547-7840-98C1-E105F88F511A}"/>
              </a:ext>
            </a:extLst>
          </p:cNvPr>
          <p:cNvSpPr txBox="1"/>
          <p:nvPr/>
        </p:nvSpPr>
        <p:spPr>
          <a:xfrm>
            <a:off x="515073" y="1654902"/>
            <a:ext cx="734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Run command: </a:t>
            </a:r>
            <a:r>
              <a:rPr lang="en-US" b="1" dirty="0">
                <a:solidFill>
                  <a:srgbClr val="C00000"/>
                </a:solidFill>
              </a:rPr>
              <a:t>node </a:t>
            </a:r>
            <a:r>
              <a:rPr lang="en-US" b="1" dirty="0" err="1">
                <a:solidFill>
                  <a:srgbClr val="C00000"/>
                </a:solidFill>
              </a:rPr>
              <a:t>server.js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to start </a:t>
            </a:r>
            <a:r>
              <a:rPr lang="en-US" dirty="0" err="1">
                <a:solidFill>
                  <a:srgbClr val="C00000"/>
                </a:solidFill>
              </a:rPr>
              <a:t>hcidemonodejs</a:t>
            </a:r>
            <a:r>
              <a:rPr lang="en-US" dirty="0">
                <a:solidFill>
                  <a:srgbClr val="C00000"/>
                </a:solidFill>
              </a:rPr>
              <a:t> server </a:t>
            </a:r>
          </a:p>
          <a:p>
            <a:r>
              <a:rPr lang="en-US" dirty="0">
                <a:solidFill>
                  <a:srgbClr val="C00000"/>
                </a:solidFill>
              </a:rPr>
              <a:t>Run our website (</a:t>
            </a:r>
            <a:r>
              <a:rPr lang="en-US" dirty="0" err="1">
                <a:solidFill>
                  <a:srgbClr val="C00000"/>
                </a:solidFill>
              </a:rPr>
              <a:t>hcidemoweb</a:t>
            </a:r>
            <a:r>
              <a:rPr lang="en-US" dirty="0">
                <a:solidFill>
                  <a:srgbClr val="C00000"/>
                </a:solidFill>
              </a:rPr>
              <a:t>) and </a:t>
            </a:r>
            <a:r>
              <a:rPr lang="en-US" b="1" dirty="0">
                <a:solidFill>
                  <a:srgbClr val="C00000"/>
                </a:solidFill>
              </a:rPr>
              <a:t>allows pop-up </a:t>
            </a:r>
            <a:r>
              <a:rPr lang="en-US" dirty="0">
                <a:solidFill>
                  <a:srgbClr val="C00000"/>
                </a:solidFill>
              </a:rPr>
              <a:t>for Twitter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992484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201C-3570-CC41-89DE-7B15E556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Cordova App to access Health Inf.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BD25B-0BC2-A547-8CD8-56DAEAEEB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07" y="1569032"/>
            <a:ext cx="7369186" cy="492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82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2AC0-57F3-A043-98C6-E5105EB6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Cordova plugin </a:t>
            </a:r>
            <a:br>
              <a:rPr lang="en-US" dirty="0"/>
            </a:br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https://www.npmjs.com/package/cordova-plugin-health</a:t>
            </a:r>
            <a:r>
              <a:rPr lang="en-US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E7665-575C-574D-910D-D41D3C9FD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96" y="0"/>
            <a:ext cx="586620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A33B53-1B2A-0342-9EEC-3EDD6E70A1ED}"/>
              </a:ext>
            </a:extLst>
          </p:cNvPr>
          <p:cNvSpPr txBox="1"/>
          <p:nvPr/>
        </p:nvSpPr>
        <p:spPr>
          <a:xfrm>
            <a:off x="2351315" y="1871147"/>
            <a:ext cx="14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Install plugin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0FC7D-7460-E845-BBEA-BE290BD1DF48}"/>
              </a:ext>
            </a:extLst>
          </p:cNvPr>
          <p:cNvSpPr txBox="1"/>
          <p:nvPr/>
        </p:nvSpPr>
        <p:spPr>
          <a:xfrm>
            <a:off x="2218877" y="3708406"/>
            <a:ext cx="240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Add these to </a:t>
            </a:r>
            <a:r>
              <a:rPr lang="en-US" dirty="0" err="1">
                <a:solidFill>
                  <a:srgbClr val="C00000"/>
                </a:solidFill>
              </a:rPr>
              <a:t>config.xml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EA4305-A7A7-D14D-AC49-D36400E0FF1C}"/>
              </a:ext>
            </a:extLst>
          </p:cNvPr>
          <p:cNvCxnSpPr>
            <a:cxnSpLocks/>
          </p:cNvCxnSpPr>
          <p:nvPr/>
        </p:nvCxnSpPr>
        <p:spPr>
          <a:xfrm flipV="1">
            <a:off x="3761305" y="1690688"/>
            <a:ext cx="2722622" cy="3932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DBEFC5-203B-8E4E-8DD6-3F7F5E1427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619791" y="3893072"/>
            <a:ext cx="1476209" cy="10826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96C69-D11E-4F4A-B899-43E0075EE88B}"/>
              </a:ext>
            </a:extLst>
          </p:cNvPr>
          <p:cNvCxnSpPr>
            <a:cxnSpLocks/>
          </p:cNvCxnSpPr>
          <p:nvPr/>
        </p:nvCxnSpPr>
        <p:spPr>
          <a:xfrm>
            <a:off x="6352318" y="3429000"/>
            <a:ext cx="0" cy="32449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903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E15F-0DA3-D349-8E6D-74359D19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index.js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2436F-389E-A842-987F-4AB73B03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986" y="1490453"/>
            <a:ext cx="9348849" cy="5213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721D0-699C-8544-8B71-6CE2BC24E8EC}"/>
              </a:ext>
            </a:extLst>
          </p:cNvPr>
          <p:cNvSpPr txBox="1"/>
          <p:nvPr/>
        </p:nvSpPr>
        <p:spPr>
          <a:xfrm>
            <a:off x="127165" y="1690688"/>
            <a:ext cx="225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Request authorization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F1273D-9B58-7D47-BF21-9AF25C5A2BB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79961" y="1875354"/>
            <a:ext cx="1503270" cy="14022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4BB73E-5823-1E45-AFC5-DA4A6C0F32EC}"/>
              </a:ext>
            </a:extLst>
          </p:cNvPr>
          <p:cNvSpPr txBox="1"/>
          <p:nvPr/>
        </p:nvSpPr>
        <p:spPr>
          <a:xfrm>
            <a:off x="127165" y="4428649"/>
            <a:ext cx="171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Read health info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C647E9-E8A9-7848-BBDD-BA9A268438C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46867" y="4613315"/>
            <a:ext cx="1418847" cy="1011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86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4E6C-6D94-B14B-90B8-1840D732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and Firebase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E46FD-0F3A-2842-B7F3-1C0DFBBF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88" y="1543463"/>
            <a:ext cx="3621065" cy="2365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51DAD-792D-0641-81A9-84D1277B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669" y="3771033"/>
            <a:ext cx="2578470" cy="25784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C69BBB-126D-074F-A7EF-84B3C31B7265}"/>
              </a:ext>
            </a:extLst>
          </p:cNvPr>
          <p:cNvSpPr/>
          <p:nvPr/>
        </p:nvSpPr>
        <p:spPr>
          <a:xfrm>
            <a:off x="838200" y="5986248"/>
            <a:ext cx="2030260" cy="726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Twitter Feed Service (Node.js)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5CACBC-A7A3-C040-8894-A88B84D83673}"/>
              </a:ext>
            </a:extLst>
          </p:cNvPr>
          <p:cNvSpPr/>
          <p:nvPr/>
        </p:nvSpPr>
        <p:spPr>
          <a:xfrm>
            <a:off x="838200" y="4835494"/>
            <a:ext cx="2030260" cy="726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 GUI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044A94-BAB6-9A49-ABE3-1DC93239C766}"/>
              </a:ext>
            </a:extLst>
          </p:cNvPr>
          <p:cNvCxnSpPr>
            <a:cxnSpLocks/>
          </p:cNvCxnSpPr>
          <p:nvPr/>
        </p:nvCxnSpPr>
        <p:spPr>
          <a:xfrm flipV="1">
            <a:off x="1366442" y="3909327"/>
            <a:ext cx="182299" cy="9261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32ABA8-5CEA-9241-9162-2EB560CA4963}"/>
              </a:ext>
            </a:extLst>
          </p:cNvPr>
          <p:cNvCxnSpPr>
            <a:cxnSpLocks/>
          </p:cNvCxnSpPr>
          <p:nvPr/>
        </p:nvCxnSpPr>
        <p:spPr>
          <a:xfrm>
            <a:off x="4318097" y="3067677"/>
            <a:ext cx="4174716" cy="18828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262699-63FB-354F-9EA9-3AAB5F694E13}"/>
              </a:ext>
            </a:extLst>
          </p:cNvPr>
          <p:cNvCxnSpPr>
            <a:cxnSpLocks/>
          </p:cNvCxnSpPr>
          <p:nvPr/>
        </p:nvCxnSpPr>
        <p:spPr>
          <a:xfrm flipH="1" flipV="1">
            <a:off x="4350229" y="2869026"/>
            <a:ext cx="4227434" cy="18401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1F5B03-F13C-5241-B873-E0E71A82B55D}"/>
              </a:ext>
            </a:extLst>
          </p:cNvPr>
          <p:cNvCxnSpPr>
            <a:cxnSpLocks/>
          </p:cNvCxnSpPr>
          <p:nvPr/>
        </p:nvCxnSpPr>
        <p:spPr>
          <a:xfrm flipH="1">
            <a:off x="1627118" y="3909327"/>
            <a:ext cx="201535" cy="9261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C0DB87-AB0A-7949-88C5-01B56CA86CF7}"/>
              </a:ext>
            </a:extLst>
          </p:cNvPr>
          <p:cNvCxnSpPr>
            <a:cxnSpLocks/>
          </p:cNvCxnSpPr>
          <p:nvPr/>
        </p:nvCxnSpPr>
        <p:spPr>
          <a:xfrm>
            <a:off x="1093436" y="5576112"/>
            <a:ext cx="1" cy="424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FE4F39-3641-7949-A4A2-28B300D08DA4}"/>
              </a:ext>
            </a:extLst>
          </p:cNvPr>
          <p:cNvSpPr txBox="1"/>
          <p:nvPr/>
        </p:nvSpPr>
        <p:spPr>
          <a:xfrm>
            <a:off x="-45749" y="5622465"/>
            <a:ext cx="1449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Access token, secret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920CF6-20BF-E14A-8FBE-4E978DC65895}"/>
              </a:ext>
            </a:extLst>
          </p:cNvPr>
          <p:cNvCxnSpPr>
            <a:cxnSpLocks/>
          </p:cNvCxnSpPr>
          <p:nvPr/>
        </p:nvCxnSpPr>
        <p:spPr>
          <a:xfrm flipV="1">
            <a:off x="2868460" y="5618475"/>
            <a:ext cx="5245170" cy="7310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C65238-41AE-B241-839E-C886D5DD9BCE}"/>
              </a:ext>
            </a:extLst>
          </p:cNvPr>
          <p:cNvCxnSpPr>
            <a:cxnSpLocks/>
          </p:cNvCxnSpPr>
          <p:nvPr/>
        </p:nvCxnSpPr>
        <p:spPr>
          <a:xfrm flipH="1">
            <a:off x="2868460" y="5827736"/>
            <a:ext cx="5245170" cy="7581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B03E39A-EFC5-5540-B64C-96DE412DD8A0}"/>
              </a:ext>
            </a:extLst>
          </p:cNvPr>
          <p:cNvSpPr txBox="1"/>
          <p:nvPr/>
        </p:nvSpPr>
        <p:spPr>
          <a:xfrm>
            <a:off x="4934414" y="5689236"/>
            <a:ext cx="815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rq</a:t>
            </a:r>
            <a:r>
              <a:rPr lang="en-US" sz="1200" dirty="0"/>
              <a:t>. tweets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562F2A-4680-AF46-B883-B4A9BEE8126B}"/>
              </a:ext>
            </a:extLst>
          </p:cNvPr>
          <p:cNvSpPr txBox="1"/>
          <p:nvPr/>
        </p:nvSpPr>
        <p:spPr>
          <a:xfrm>
            <a:off x="5358281" y="6143624"/>
            <a:ext cx="847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rp</a:t>
            </a:r>
            <a:r>
              <a:rPr lang="en-US" sz="1200" dirty="0"/>
              <a:t>. tweets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8C525E-20B5-6745-AEF3-3267CA828A80}"/>
              </a:ext>
            </a:extLst>
          </p:cNvPr>
          <p:cNvCxnSpPr>
            <a:cxnSpLocks/>
          </p:cNvCxnSpPr>
          <p:nvPr/>
        </p:nvCxnSpPr>
        <p:spPr>
          <a:xfrm flipV="1">
            <a:off x="2468550" y="5568146"/>
            <a:ext cx="0" cy="424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299FBE1-708A-7A44-BD5D-2937BDAD032C}"/>
              </a:ext>
            </a:extLst>
          </p:cNvPr>
          <p:cNvSpPr txBox="1"/>
          <p:nvPr/>
        </p:nvSpPr>
        <p:spPr>
          <a:xfrm>
            <a:off x="1437764" y="5624617"/>
            <a:ext cx="847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rp</a:t>
            </a:r>
            <a:r>
              <a:rPr lang="en-US" sz="1200" dirty="0"/>
              <a:t>. tweets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A727BB9-D130-F04E-BDAE-EE852973B89C}"/>
              </a:ext>
            </a:extLst>
          </p:cNvPr>
          <p:cNvCxnSpPr>
            <a:cxnSpLocks/>
          </p:cNvCxnSpPr>
          <p:nvPr/>
        </p:nvCxnSpPr>
        <p:spPr>
          <a:xfrm>
            <a:off x="2694696" y="5568146"/>
            <a:ext cx="1" cy="424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F912BEC-8CE0-294A-AED8-AD75C2DA2901}"/>
              </a:ext>
            </a:extLst>
          </p:cNvPr>
          <p:cNvSpPr txBox="1"/>
          <p:nvPr/>
        </p:nvSpPr>
        <p:spPr>
          <a:xfrm>
            <a:off x="2737273" y="5605747"/>
            <a:ext cx="815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rq</a:t>
            </a:r>
            <a:r>
              <a:rPr lang="en-US" sz="1200" dirty="0"/>
              <a:t>. tweets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C8495F-0ACA-224E-850E-EB51D506C952}"/>
              </a:ext>
            </a:extLst>
          </p:cNvPr>
          <p:cNvSpPr txBox="1"/>
          <p:nvPr/>
        </p:nvSpPr>
        <p:spPr>
          <a:xfrm>
            <a:off x="6064277" y="3388004"/>
            <a:ext cx="975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authenticate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9D33F7-43DC-CD4D-99B4-D0F547B53A42}"/>
              </a:ext>
            </a:extLst>
          </p:cNvPr>
          <p:cNvCxnSpPr>
            <a:cxnSpLocks/>
          </p:cNvCxnSpPr>
          <p:nvPr/>
        </p:nvCxnSpPr>
        <p:spPr>
          <a:xfrm flipH="1" flipV="1">
            <a:off x="4233248" y="2071520"/>
            <a:ext cx="4754943" cy="598882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5BA4C79-D07C-8445-9706-B7AD9169837F}"/>
              </a:ext>
            </a:extLst>
          </p:cNvPr>
          <p:cNvSpPr txBox="1"/>
          <p:nvPr/>
        </p:nvSpPr>
        <p:spPr>
          <a:xfrm>
            <a:off x="5491045" y="2343598"/>
            <a:ext cx="1370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health information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B2E745-0A1F-E348-83D7-D2A83777BFA6}"/>
              </a:ext>
            </a:extLst>
          </p:cNvPr>
          <p:cNvCxnSpPr>
            <a:cxnSpLocks/>
          </p:cNvCxnSpPr>
          <p:nvPr/>
        </p:nvCxnSpPr>
        <p:spPr>
          <a:xfrm flipH="1" flipV="1">
            <a:off x="4308953" y="1824869"/>
            <a:ext cx="4679238" cy="59661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DF7C7D5-927F-424E-956F-6CF529074444}"/>
              </a:ext>
            </a:extLst>
          </p:cNvPr>
          <p:cNvSpPr txBox="1"/>
          <p:nvPr/>
        </p:nvSpPr>
        <p:spPr>
          <a:xfrm>
            <a:off x="6408683" y="1812455"/>
            <a:ext cx="975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authenticate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4FFB12-4BAB-0541-965A-C1D710E1F75F}"/>
              </a:ext>
            </a:extLst>
          </p:cNvPr>
          <p:cNvCxnSpPr>
            <a:cxnSpLocks/>
          </p:cNvCxnSpPr>
          <p:nvPr/>
        </p:nvCxnSpPr>
        <p:spPr>
          <a:xfrm flipH="1">
            <a:off x="2405669" y="3953571"/>
            <a:ext cx="209515" cy="87491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ED08022A-24D5-C04A-B123-59B9C0520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238" y="1251885"/>
            <a:ext cx="2492186" cy="249218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E97FF42-AFDC-4848-8DEA-767EA3585B7A}"/>
              </a:ext>
            </a:extLst>
          </p:cNvPr>
          <p:cNvSpPr txBox="1"/>
          <p:nvPr/>
        </p:nvSpPr>
        <p:spPr>
          <a:xfrm>
            <a:off x="9184223" y="2948952"/>
            <a:ext cx="111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CordovaHealth</a:t>
            </a:r>
            <a:endParaRPr lang="en-US" sz="1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E8841DC-0811-7440-9AF3-614C1B61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747" y="1867622"/>
            <a:ext cx="381332" cy="38133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B7DE6B-1363-0F42-8F9E-56D039AC3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471" y="1867622"/>
            <a:ext cx="381332" cy="38133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6915785-E152-9F4C-B4B6-E44171A745CA}"/>
              </a:ext>
            </a:extLst>
          </p:cNvPr>
          <p:cNvCxnSpPr>
            <a:cxnSpLocks/>
          </p:cNvCxnSpPr>
          <p:nvPr/>
        </p:nvCxnSpPr>
        <p:spPr>
          <a:xfrm>
            <a:off x="9467068" y="2251779"/>
            <a:ext cx="3345" cy="6971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EA31B2-B39F-D043-87E2-780CA1D05DB6}"/>
              </a:ext>
            </a:extLst>
          </p:cNvPr>
          <p:cNvCxnSpPr>
            <a:cxnSpLocks/>
          </p:cNvCxnSpPr>
          <p:nvPr/>
        </p:nvCxnSpPr>
        <p:spPr>
          <a:xfrm>
            <a:off x="9877596" y="2225900"/>
            <a:ext cx="3345" cy="69717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EB4BC37-983B-664F-BBAF-3CAE28A915C0}"/>
              </a:ext>
            </a:extLst>
          </p:cNvPr>
          <p:cNvSpPr txBox="1"/>
          <p:nvPr/>
        </p:nvSpPr>
        <p:spPr>
          <a:xfrm>
            <a:off x="2592775" y="4230069"/>
            <a:ext cx="1370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health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CA147-D023-8349-8E98-AA134476A8E9}"/>
              </a:ext>
            </a:extLst>
          </p:cNvPr>
          <p:cNvSpPr txBox="1"/>
          <p:nvPr/>
        </p:nvSpPr>
        <p:spPr>
          <a:xfrm>
            <a:off x="1053994" y="4237753"/>
            <a:ext cx="975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authenticate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BB16F-56DE-2B4A-ACAE-3FA746D0E568}"/>
              </a:ext>
            </a:extLst>
          </p:cNvPr>
          <p:cNvSpPr txBox="1"/>
          <p:nvPr/>
        </p:nvSpPr>
        <p:spPr>
          <a:xfrm>
            <a:off x="3093812" y="5014083"/>
            <a:ext cx="340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codebird.js</a:t>
            </a:r>
            <a:r>
              <a:rPr lang="en-US" dirty="0">
                <a:solidFill>
                  <a:srgbClr val="FF0000"/>
                </a:solidFill>
              </a:rPr>
              <a:t> (consumer keys + </a:t>
            </a:r>
            <a:r>
              <a:rPr lang="en-US" dirty="0" err="1">
                <a:solidFill>
                  <a:srgbClr val="FF0000"/>
                </a:solidFill>
              </a:rPr>
              <a:t>cors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E0B99B-1F15-174B-9140-DC828783C6BE}"/>
              </a:ext>
            </a:extLst>
          </p:cNvPr>
          <p:cNvCxnSpPr>
            <a:cxnSpLocks/>
          </p:cNvCxnSpPr>
          <p:nvPr/>
        </p:nvCxnSpPr>
        <p:spPr>
          <a:xfrm>
            <a:off x="2894893" y="5078184"/>
            <a:ext cx="5334151" cy="6080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804F95-F876-2F48-A595-0CBDFEB15AA1}"/>
              </a:ext>
            </a:extLst>
          </p:cNvPr>
          <p:cNvCxnSpPr>
            <a:cxnSpLocks/>
          </p:cNvCxnSpPr>
          <p:nvPr/>
        </p:nvCxnSpPr>
        <p:spPr>
          <a:xfrm flipH="1" flipV="1">
            <a:off x="2894893" y="5314537"/>
            <a:ext cx="5334152" cy="2993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A57AFBA-523D-8D44-9D38-26069640A68B}"/>
              </a:ext>
            </a:extLst>
          </p:cNvPr>
          <p:cNvSpPr txBox="1"/>
          <p:nvPr/>
        </p:nvSpPr>
        <p:spPr>
          <a:xfrm>
            <a:off x="4746808" y="4810545"/>
            <a:ext cx="815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rq</a:t>
            </a:r>
            <a:r>
              <a:rPr lang="en-US" sz="1200" dirty="0">
                <a:solidFill>
                  <a:srgbClr val="FF0000"/>
                </a:solidFill>
              </a:rPr>
              <a:t>. tweets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4501B0-D38D-014D-8BD8-A640E0BC147B}"/>
              </a:ext>
            </a:extLst>
          </p:cNvPr>
          <p:cNvSpPr txBox="1"/>
          <p:nvPr/>
        </p:nvSpPr>
        <p:spPr>
          <a:xfrm>
            <a:off x="4714235" y="5329502"/>
            <a:ext cx="847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rp</a:t>
            </a:r>
            <a:r>
              <a:rPr lang="en-US" sz="1200" dirty="0">
                <a:solidFill>
                  <a:srgbClr val="FF0000"/>
                </a:solidFill>
              </a:rPr>
              <a:t>. tweets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156D8A-26D1-3A42-A47B-77BE0254A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192" y="4849602"/>
            <a:ext cx="595843" cy="2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00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CE93-4FD0-A148-A489-AB4F4B492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D6EF4-8D60-7D4D-9A28-49674D3B1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6" y="2147929"/>
            <a:ext cx="11353800" cy="3867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364B2-DCE9-9240-8A6F-BDB999B36C93}"/>
              </a:ext>
            </a:extLst>
          </p:cNvPr>
          <p:cNvSpPr txBox="1"/>
          <p:nvPr/>
        </p:nvSpPr>
        <p:spPr>
          <a:xfrm>
            <a:off x="517566" y="1690688"/>
            <a:ext cx="387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Add this line to load health information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69FC26-5EF9-7D4F-A79C-86593F8A485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91383" y="1875354"/>
            <a:ext cx="774383" cy="30291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109B15-5061-2E4D-845F-C501508D4DFD}"/>
              </a:ext>
            </a:extLst>
          </p:cNvPr>
          <p:cNvSpPr txBox="1"/>
          <p:nvPr/>
        </p:nvSpPr>
        <p:spPr>
          <a:xfrm>
            <a:off x="4709530" y="1690688"/>
            <a:ext cx="631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Comment this line out if onclick event of the button doesn’t 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11349-F967-064E-937A-09C79A332607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026250" y="2060020"/>
            <a:ext cx="840940" cy="11700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401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9E80-AE4D-5947-AE92-F89A4893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iOS run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2D174-4EE5-9A49-AAF4-7AA928E2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2913"/>
            <a:ext cx="4470400" cy="124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AF0042-0CFB-0848-A428-0F1158DDB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111" y="1591198"/>
            <a:ext cx="7906885" cy="52668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EB2373-FEC4-D74F-B949-02720B097B60}"/>
              </a:ext>
            </a:extLst>
          </p:cNvPr>
          <p:cNvCxnSpPr>
            <a:cxnSpLocks/>
          </p:cNvCxnSpPr>
          <p:nvPr/>
        </p:nvCxnSpPr>
        <p:spPr>
          <a:xfrm>
            <a:off x="3286292" y="2222185"/>
            <a:ext cx="1546965" cy="2835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666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9DF3-3EA6-D74D-B8D1-B6516091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health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A6245-A86F-4B4D-8739-46E850391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6" y="1654981"/>
            <a:ext cx="2879495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E29C3-B153-1143-9714-0037A5855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44" y="1690688"/>
            <a:ext cx="287949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32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4031-C1FA-924C-ACCC-5780759A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027A2-956C-654F-B733-84DAD4EA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2" y="1779185"/>
            <a:ext cx="7908536" cy="50788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458ED7-6133-534C-8480-2E9B1D680042}"/>
              </a:ext>
            </a:extLst>
          </p:cNvPr>
          <p:cNvCxnSpPr>
            <a:cxnSpLocks/>
          </p:cNvCxnSpPr>
          <p:nvPr/>
        </p:nvCxnSpPr>
        <p:spPr>
          <a:xfrm flipV="1">
            <a:off x="2945081" y="3111335"/>
            <a:ext cx="2398815" cy="3176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5D0B3A-B6AE-1545-843C-840493037BCF}"/>
              </a:ext>
            </a:extLst>
          </p:cNvPr>
          <p:cNvCxnSpPr>
            <a:cxnSpLocks/>
          </p:cNvCxnSpPr>
          <p:nvPr/>
        </p:nvCxnSpPr>
        <p:spPr>
          <a:xfrm>
            <a:off x="6353299" y="3111335"/>
            <a:ext cx="3028207" cy="3241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968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B020CC-8652-144D-8331-727E3B23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6" y="3429000"/>
            <a:ext cx="7482774" cy="2029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1BB2DF-F627-C046-B975-50349F79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test rules for development purpose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B5AD2-7FEA-4642-AECC-14323E70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12" y="1821708"/>
            <a:ext cx="3115934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C2F23-6314-2643-89AF-8758BC5BE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103" y="1821708"/>
            <a:ext cx="3246417" cy="13632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0AFD7C-3A14-1F40-A099-B147CB74EEEE}"/>
              </a:ext>
            </a:extLst>
          </p:cNvPr>
          <p:cNvCxnSpPr>
            <a:cxnSpLocks/>
          </p:cNvCxnSpPr>
          <p:nvPr/>
        </p:nvCxnSpPr>
        <p:spPr>
          <a:xfrm flipV="1">
            <a:off x="3135086" y="2149434"/>
            <a:ext cx="2006930" cy="2856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38C3F7-B321-5740-A5F5-A0564696F3F3}"/>
              </a:ext>
            </a:extLst>
          </p:cNvPr>
          <p:cNvCxnSpPr>
            <a:cxnSpLocks/>
          </p:cNvCxnSpPr>
          <p:nvPr/>
        </p:nvCxnSpPr>
        <p:spPr>
          <a:xfrm flipH="1">
            <a:off x="4322618" y="2435081"/>
            <a:ext cx="201881" cy="12085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D60B0C-5CA1-ED47-AFEE-84904BF38AB3}"/>
              </a:ext>
            </a:extLst>
          </p:cNvPr>
          <p:cNvCxnSpPr>
            <a:cxnSpLocks/>
          </p:cNvCxnSpPr>
          <p:nvPr/>
        </p:nvCxnSpPr>
        <p:spPr>
          <a:xfrm>
            <a:off x="5142016" y="4726380"/>
            <a:ext cx="0" cy="42751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9695C3-9D56-2740-A3F9-363CDFCFBB8B}"/>
              </a:ext>
            </a:extLst>
          </p:cNvPr>
          <p:cNvSpPr txBox="1"/>
          <p:nvPr/>
        </p:nvSpPr>
        <p:spPr>
          <a:xfrm>
            <a:off x="5581791" y="4717835"/>
            <a:ext cx="2589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Update these and publish</a:t>
            </a:r>
          </a:p>
          <a:p>
            <a:r>
              <a:rPr lang="en-US" dirty="0">
                <a:solidFill>
                  <a:srgbClr val="C00000"/>
                </a:solidFill>
              </a:rPr>
              <a:t>(allows all read/write)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2CF3F1-C101-9747-AA57-9394D6CEF29B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423313" y="3811981"/>
            <a:ext cx="1453160" cy="9058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FD6A64-D2FC-B646-BC06-AC95160485C6}"/>
              </a:ext>
            </a:extLst>
          </p:cNvPr>
          <p:cNvSpPr txBox="1"/>
          <p:nvPr/>
        </p:nvSpPr>
        <p:spPr>
          <a:xfrm>
            <a:off x="7430074" y="1503103"/>
            <a:ext cx="400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Remember to choose Realtime Database</a:t>
            </a:r>
          </a:p>
          <a:p>
            <a:r>
              <a:rPr lang="en-US" dirty="0">
                <a:solidFill>
                  <a:srgbClr val="C00000"/>
                </a:solidFill>
              </a:rPr>
              <a:t>(Not the default Cloud </a:t>
            </a:r>
            <a:r>
              <a:rPr lang="en-US" dirty="0" err="1">
                <a:solidFill>
                  <a:srgbClr val="C00000"/>
                </a:solidFill>
              </a:rPr>
              <a:t>Firestore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82B334-E9E4-F74A-9579-6438DAF14CA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721434" y="1826269"/>
            <a:ext cx="708640" cy="2074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A7F4AB-963B-1D4A-AC95-A25A59F07CEC}"/>
              </a:ext>
            </a:extLst>
          </p:cNvPr>
          <p:cNvCxnSpPr>
            <a:cxnSpLocks/>
          </p:cNvCxnSpPr>
          <p:nvPr/>
        </p:nvCxnSpPr>
        <p:spPr>
          <a:xfrm flipH="1" flipV="1">
            <a:off x="5142018" y="5029200"/>
            <a:ext cx="561552" cy="11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240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24CE-C684-5A4A-86A7-5278AB99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CordovaRealtimeDB</a:t>
            </a:r>
            <a:r>
              <a:rPr lang="en-US" dirty="0"/>
              <a:t>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332D6-E572-9C44-B87F-459626B03AA6}"/>
              </a:ext>
            </a:extLst>
          </p:cNvPr>
          <p:cNvSpPr txBox="1"/>
          <p:nvPr/>
        </p:nvSpPr>
        <p:spPr>
          <a:xfrm>
            <a:off x="838200" y="1321356"/>
            <a:ext cx="1003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should be the same app as your </a:t>
            </a:r>
            <a:r>
              <a:rPr lang="en-US" dirty="0" err="1">
                <a:solidFill>
                  <a:srgbClr val="C00000"/>
                </a:solidFill>
              </a:rPr>
              <a:t>CordovaHealth</a:t>
            </a:r>
            <a:r>
              <a:rPr lang="en-US" dirty="0">
                <a:solidFill>
                  <a:srgbClr val="C00000"/>
                </a:solidFill>
              </a:rPr>
              <a:t>, but we separate this to focus on one topic at a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8F9F1-DA42-4D43-A958-3CEA5D7F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00" y="1690688"/>
            <a:ext cx="7855362" cy="52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93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4C56D28-933C-FE46-AF5E-1F73E133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49" y="1440171"/>
            <a:ext cx="4323387" cy="5146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31924C-BFA2-CE45-87D7-02717506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web Firebase </a:t>
            </a:r>
            <a:r>
              <a:rPr lang="en-US" sz="1300" dirty="0"/>
              <a:t>(</a:t>
            </a:r>
            <a:r>
              <a:rPr lang="en-US" sz="1300" dirty="0">
                <a:hlinkClick r:id="rId3"/>
              </a:rPr>
              <a:t>https://firebase.google.com/docs/database/web/start</a:t>
            </a:r>
            <a:r>
              <a:rPr lang="en-US" sz="13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9CB36-7512-1344-B12F-AA6B0AA2A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92" y="1482931"/>
            <a:ext cx="4160824" cy="1165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BAB65-E623-7F48-950F-0C04F450A80B}"/>
              </a:ext>
            </a:extLst>
          </p:cNvPr>
          <p:cNvSpPr txBox="1"/>
          <p:nvPr/>
        </p:nvSpPr>
        <p:spPr>
          <a:xfrm>
            <a:off x="383391" y="3157042"/>
            <a:ext cx="122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Copy these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0CB626-F3AE-9149-8BCC-A5C523AC31C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610458" y="3007254"/>
            <a:ext cx="3709687" cy="334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17A338-B6EC-0245-B4A8-91CB9E0662E5}"/>
              </a:ext>
            </a:extLst>
          </p:cNvPr>
          <p:cNvCxnSpPr>
            <a:cxnSpLocks/>
          </p:cNvCxnSpPr>
          <p:nvPr/>
        </p:nvCxnSpPr>
        <p:spPr>
          <a:xfrm>
            <a:off x="5352961" y="2736914"/>
            <a:ext cx="0" cy="54067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527472-2B6E-7040-801A-09CF7C67553B}"/>
              </a:ext>
            </a:extLst>
          </p:cNvPr>
          <p:cNvCxnSpPr>
            <a:cxnSpLocks/>
          </p:cNvCxnSpPr>
          <p:nvPr/>
        </p:nvCxnSpPr>
        <p:spPr>
          <a:xfrm>
            <a:off x="5388588" y="4148100"/>
            <a:ext cx="0" cy="187269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B83740-1DF1-4242-A941-10265135F7A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10458" y="3341708"/>
            <a:ext cx="3718751" cy="18155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61F8AF-5B7D-2841-B88B-A4EC7B051D30}"/>
              </a:ext>
            </a:extLst>
          </p:cNvPr>
          <p:cNvSpPr txBox="1"/>
          <p:nvPr/>
        </p:nvSpPr>
        <p:spPr>
          <a:xfrm>
            <a:off x="383392" y="4787971"/>
            <a:ext cx="214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don’t need these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EEBB0-BABE-7844-A0A8-EE8D20B9090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532891" y="3719536"/>
            <a:ext cx="3274512" cy="12531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9D9778-9D11-B642-8369-BCCC7D94BC9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532891" y="4972637"/>
            <a:ext cx="3464148" cy="12531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7812875-FAE3-214D-AA06-5A1E21147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064" y="4391449"/>
            <a:ext cx="433311" cy="122114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08F18F-4EF0-5B49-84A3-1D572DD1310F}"/>
              </a:ext>
            </a:extLst>
          </p:cNvPr>
          <p:cNvCxnSpPr>
            <a:cxnSpLocks/>
          </p:cNvCxnSpPr>
          <p:nvPr/>
        </p:nvCxnSpPr>
        <p:spPr>
          <a:xfrm>
            <a:off x="1458141" y="2132634"/>
            <a:ext cx="1771947" cy="2564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45B6115-AB4E-6641-946D-A32C766CEE52}"/>
              </a:ext>
            </a:extLst>
          </p:cNvPr>
          <p:cNvCxnSpPr>
            <a:cxnSpLocks/>
          </p:cNvCxnSpPr>
          <p:nvPr/>
        </p:nvCxnSpPr>
        <p:spPr>
          <a:xfrm flipV="1">
            <a:off x="3378991" y="1690688"/>
            <a:ext cx="2297414" cy="7142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7FBA-151A-3245-9766-35E0075C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52102-7674-0C48-B48B-D42355FE2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1276"/>
            <a:ext cx="10660083" cy="4309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46F88-892C-7244-A923-9ADE815EF277}"/>
              </a:ext>
            </a:extLst>
          </p:cNvPr>
          <p:cNvSpPr txBox="1"/>
          <p:nvPr/>
        </p:nvSpPr>
        <p:spPr>
          <a:xfrm>
            <a:off x="5315197" y="922274"/>
            <a:ext cx="7028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Comment this line to allow it to load external scripts for Firebase support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ADF07-1175-7243-A913-28965A55152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8193974" y="1291606"/>
            <a:ext cx="635551" cy="9172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458192-A7FB-664C-A01D-56C43F982832}"/>
              </a:ext>
            </a:extLst>
          </p:cNvPr>
          <p:cNvSpPr txBox="1"/>
          <p:nvPr/>
        </p:nvSpPr>
        <p:spPr>
          <a:xfrm>
            <a:off x="6592982" y="5900730"/>
            <a:ext cx="447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Also need this to support database operation.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FBE3A-4EEC-3947-A9DE-83621A53ED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829524" y="4156364"/>
            <a:ext cx="278850" cy="17443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619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AD0734E-F4A1-6B4E-8C08-1FBFF5B6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C42F81-D2E0-1242-A71C-E2EB5E640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-44220" y="24694"/>
            <a:ext cx="12236220" cy="683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97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9412-6B97-2143-ACAB-D8D03D33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Emulate with 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02E19-3530-4347-9CFF-23016075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03" y="1920244"/>
            <a:ext cx="7162193" cy="4724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AF11B0-AD72-2E4B-B797-E87AD4DF1050}"/>
              </a:ext>
            </a:extLst>
          </p:cNvPr>
          <p:cNvCxnSpPr>
            <a:cxnSpLocks/>
          </p:cNvCxnSpPr>
          <p:nvPr/>
        </p:nvCxnSpPr>
        <p:spPr>
          <a:xfrm flipH="1">
            <a:off x="7481455" y="2090057"/>
            <a:ext cx="1341913" cy="15200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9E753F-16DF-D34E-919D-BA2DE770D7EB}"/>
              </a:ext>
            </a:extLst>
          </p:cNvPr>
          <p:cNvCxnSpPr>
            <a:cxnSpLocks/>
          </p:cNvCxnSpPr>
          <p:nvPr/>
        </p:nvCxnSpPr>
        <p:spPr>
          <a:xfrm>
            <a:off x="7398327" y="3286497"/>
            <a:ext cx="0" cy="56110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50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D753-BF3E-484C-9ED5-F0CDB190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3667D-5978-B942-9483-9A71F0AFA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Firebase developer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console.firebase.google.com</a:t>
            </a:r>
            <a:endParaRPr lang="en-US" dirty="0"/>
          </a:p>
          <a:p>
            <a:r>
              <a:rPr lang="en-US" dirty="0"/>
              <a:t>Twitter developer</a:t>
            </a:r>
          </a:p>
          <a:p>
            <a:pPr lvl="1"/>
            <a:r>
              <a:rPr lang="en-US" dirty="0">
                <a:hlinkClick r:id="rId3"/>
              </a:rPr>
              <a:t>https://developer.twitter.com</a:t>
            </a:r>
            <a:endParaRPr lang="en-US" dirty="0"/>
          </a:p>
          <a:p>
            <a:r>
              <a:rPr lang="en-US" dirty="0"/>
              <a:t>Firebase + Twitter login</a:t>
            </a:r>
          </a:p>
          <a:p>
            <a:pPr lvl="1"/>
            <a:r>
              <a:rPr lang="en-US" u="sng" dirty="0">
                <a:hlinkClick r:id="rId4"/>
              </a:rPr>
              <a:t>https://firebase.google.com/docs/auth/web/twitter-login</a:t>
            </a:r>
            <a:endParaRPr lang="en-US" u="sng" dirty="0"/>
          </a:p>
          <a:p>
            <a:r>
              <a:rPr lang="en-US" dirty="0"/>
              <a:t>Node.js server to load tweets</a:t>
            </a:r>
          </a:p>
          <a:p>
            <a:pPr lvl="1"/>
            <a:r>
              <a:rPr lang="en-US" dirty="0">
                <a:hlinkClick r:id="rId5"/>
              </a:rPr>
              <a:t>https://www.sitepoint.com/building-twitter-app-using-angular</a:t>
            </a:r>
            <a:endParaRPr lang="en-US" dirty="0"/>
          </a:p>
          <a:p>
            <a:r>
              <a:rPr lang="en-US" dirty="0"/>
              <a:t>Cordova Plugin Health</a:t>
            </a:r>
          </a:p>
          <a:p>
            <a:pPr lvl="1"/>
            <a:r>
              <a:rPr lang="en-US" dirty="0">
                <a:hlinkClick r:id="rId6"/>
              </a:rPr>
              <a:t>https://www.npmjs.com/package/cordova-plugin-health</a:t>
            </a:r>
            <a:endParaRPr lang="en-US" dirty="0"/>
          </a:p>
          <a:p>
            <a:r>
              <a:rPr lang="en-US" dirty="0"/>
              <a:t>Working with firebase database</a:t>
            </a:r>
          </a:p>
          <a:p>
            <a:pPr lvl="1"/>
            <a:r>
              <a:rPr lang="en-US" dirty="0">
                <a:hlinkClick r:id="rId7"/>
              </a:rPr>
              <a:t>https://firebase.google.com/docs/database/web/start</a:t>
            </a:r>
            <a:endParaRPr lang="en-US" dirty="0"/>
          </a:p>
          <a:p>
            <a:r>
              <a:rPr lang="en-US" dirty="0"/>
              <a:t>Security rules</a:t>
            </a:r>
          </a:p>
          <a:p>
            <a:pPr lvl="1"/>
            <a:r>
              <a:rPr lang="en-US" u="sng" dirty="0">
                <a:hlinkClick r:id="rId8"/>
              </a:rPr>
              <a:t>https://firebase.google.com/docs/firestore/security/get-started</a:t>
            </a:r>
            <a:endParaRPr lang="en-US" u="sng" dirty="0"/>
          </a:p>
          <a:p>
            <a:r>
              <a:rPr lang="en-US" dirty="0" err="1"/>
              <a:t>Codebird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https://github.com/jublo/codebird-js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EB46-2237-2D45-92DB-665007F9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BC74C-E9FC-134E-813B-8FA38561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9" y="1805049"/>
            <a:ext cx="2742974" cy="492232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A5BCA8-5257-0540-86E5-22DA5B8F50A4}"/>
              </a:ext>
            </a:extLst>
          </p:cNvPr>
          <p:cNvCxnSpPr>
            <a:cxnSpLocks/>
          </p:cNvCxnSpPr>
          <p:nvPr/>
        </p:nvCxnSpPr>
        <p:spPr>
          <a:xfrm>
            <a:off x="1211283" y="2434442"/>
            <a:ext cx="605642" cy="19594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3F3B64-B581-5247-B377-B12366A7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069" y="1805049"/>
            <a:ext cx="7891731" cy="45231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4CCE5-52A5-9D4E-9364-7ABB592982FD}"/>
              </a:ext>
            </a:extLst>
          </p:cNvPr>
          <p:cNvCxnSpPr>
            <a:cxnSpLocks/>
          </p:cNvCxnSpPr>
          <p:nvPr/>
        </p:nvCxnSpPr>
        <p:spPr>
          <a:xfrm>
            <a:off x="4510644" y="2434442"/>
            <a:ext cx="0" cy="1632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92FC8-90F3-C943-A67A-96284F51B0B2}"/>
              </a:ext>
            </a:extLst>
          </p:cNvPr>
          <p:cNvCxnSpPr>
            <a:cxnSpLocks/>
          </p:cNvCxnSpPr>
          <p:nvPr/>
        </p:nvCxnSpPr>
        <p:spPr>
          <a:xfrm flipV="1">
            <a:off x="5142016" y="2897579"/>
            <a:ext cx="3230088" cy="12825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C67A85-A11A-4340-84BA-4414E60DE516}"/>
              </a:ext>
            </a:extLst>
          </p:cNvPr>
          <p:cNvCxnSpPr>
            <a:cxnSpLocks/>
          </p:cNvCxnSpPr>
          <p:nvPr/>
        </p:nvCxnSpPr>
        <p:spPr>
          <a:xfrm flipH="1">
            <a:off x="6317178" y="2897579"/>
            <a:ext cx="1343149" cy="3529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E64886-4450-2543-9668-24CE32B798B5}"/>
              </a:ext>
            </a:extLst>
          </p:cNvPr>
          <p:cNvCxnSpPr>
            <a:cxnSpLocks/>
          </p:cNvCxnSpPr>
          <p:nvPr/>
        </p:nvCxnSpPr>
        <p:spPr>
          <a:xfrm>
            <a:off x="6317178" y="3429000"/>
            <a:ext cx="2054926" cy="19267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418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22DF-8F20-A146-9EBC-8CB30707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data to your mirror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1166-6458-B546-913D-C7B82AC81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the prev. </a:t>
            </a:r>
            <a:r>
              <a:rPr lang="en-US" dirty="0" err="1"/>
              <a:t>cordova</a:t>
            </a:r>
            <a:r>
              <a:rPr lang="en-US" dirty="0"/>
              <a:t> but this time it is setup for web application (not Cordova).</a:t>
            </a:r>
          </a:p>
          <a:p>
            <a:r>
              <a:rPr lang="en-US" dirty="0"/>
              <a:t>Please follow this reference:</a:t>
            </a:r>
          </a:p>
          <a:p>
            <a:pPr lvl="1"/>
            <a:r>
              <a:rPr lang="en-US" dirty="0">
                <a:hlinkClick r:id="rId2"/>
              </a:rPr>
              <a:t>https://firebase.google.com/docs/database/web/start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79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76F8-4BD7-EB45-BD57-488AD0E7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D6669-8FFE-7C43-AC46-D4B965B48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 database rule that only allows authenticated users (e.g., using Google, Twitter authentication) to read/write </a:t>
            </a:r>
          </a:p>
          <a:p>
            <a:r>
              <a:rPr lang="en-US" dirty="0"/>
              <a:t>Use push notifications (e.g., with Firebase) to support real-time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81149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A24BCE2-058A-214C-ACB8-D26CAE1291F3}"/>
              </a:ext>
            </a:extLst>
          </p:cNvPr>
          <p:cNvGrpSpPr/>
          <p:nvPr/>
        </p:nvGrpSpPr>
        <p:grpSpPr>
          <a:xfrm>
            <a:off x="6234746" y="1444070"/>
            <a:ext cx="4139293" cy="5070688"/>
            <a:chOff x="6234746" y="1444070"/>
            <a:chExt cx="4139293" cy="50706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41082F-2811-2647-92D9-DF43269A1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4746" y="1444070"/>
              <a:ext cx="4139293" cy="271328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F30821F-1408-3945-AE97-59DAA3A63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8038" y="6260758"/>
              <a:ext cx="228600" cy="254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F407A4-FB23-7949-B963-61E5996B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firebase project (</a:t>
            </a:r>
            <a:r>
              <a:rPr lang="en-US" i="1"/>
              <a:t>hcidemoweb</a:t>
            </a:r>
            <a:r>
              <a:rPr lang="en-US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B0DB9-6825-4346-BD11-ABC3CB774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89" t="21005" r="58901" b="53790"/>
          <a:stretch/>
        </p:blipFill>
        <p:spPr>
          <a:xfrm>
            <a:off x="375781" y="1465544"/>
            <a:ext cx="1954060" cy="172859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44F86-D23B-E04F-9887-426B48CD0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8" y="1466052"/>
            <a:ext cx="3616211" cy="3454291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5FB4BB-2593-C04B-83F2-AA64E0C127C5}"/>
              </a:ext>
            </a:extLst>
          </p:cNvPr>
          <p:cNvCxnSpPr/>
          <p:nvPr/>
        </p:nvCxnSpPr>
        <p:spPr>
          <a:xfrm flipV="1">
            <a:off x="1628384" y="2016690"/>
            <a:ext cx="1490597" cy="3131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64F80E-46F0-634F-9E0A-F24B441144BC}"/>
              </a:ext>
            </a:extLst>
          </p:cNvPr>
          <p:cNvCxnSpPr>
            <a:cxnSpLocks/>
          </p:cNvCxnSpPr>
          <p:nvPr/>
        </p:nvCxnSpPr>
        <p:spPr>
          <a:xfrm flipV="1">
            <a:off x="4263242" y="2416630"/>
            <a:ext cx="2398815" cy="16566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51D335A-AF9B-A74B-BBE9-0A7A2B5AF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685" y="4278418"/>
            <a:ext cx="3962354" cy="239186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9E034C-B9E8-DD4E-A252-E38ED5E938C1}"/>
              </a:ext>
            </a:extLst>
          </p:cNvPr>
          <p:cNvCxnSpPr>
            <a:cxnSpLocks/>
          </p:cNvCxnSpPr>
          <p:nvPr/>
        </p:nvCxnSpPr>
        <p:spPr>
          <a:xfrm>
            <a:off x="7075714" y="3429000"/>
            <a:ext cx="500743" cy="16124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C19D58-AB9F-604A-B51C-482EE2638E53}"/>
              </a:ext>
            </a:extLst>
          </p:cNvPr>
          <p:cNvSpPr txBox="1"/>
          <p:nvPr/>
        </p:nvSpPr>
        <p:spPr>
          <a:xfrm>
            <a:off x="2080075" y="5768343"/>
            <a:ext cx="405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Copy these lines of code to your web app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38B922-FE09-9949-9A26-157BD5A4D1A3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133942" y="5768343"/>
            <a:ext cx="615201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AA84-ABC9-524B-A20D-C12FCB79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Twitter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EEA54-B109-AE49-991D-3D0ECDBF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4" y="1426945"/>
            <a:ext cx="4705364" cy="3777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CBCC5-38C2-9545-BD76-C56CCCC3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679" y="2561573"/>
            <a:ext cx="5870121" cy="3776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4CAD56-7C14-C847-A137-92DB7C28B001}"/>
              </a:ext>
            </a:extLst>
          </p:cNvPr>
          <p:cNvCxnSpPr>
            <a:cxnSpLocks/>
          </p:cNvCxnSpPr>
          <p:nvPr/>
        </p:nvCxnSpPr>
        <p:spPr>
          <a:xfrm>
            <a:off x="3356975" y="4296427"/>
            <a:ext cx="7485196" cy="17790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69B55E1-A98C-5749-9F10-3E0A118B1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978" y="1198087"/>
            <a:ext cx="4509407" cy="340396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4B9632-6BDC-C04A-9A47-2B181BDA83F5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4060372"/>
            <a:ext cx="1197428" cy="19158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41B8C0-DD29-214D-B79D-55774FB6313F}"/>
              </a:ext>
            </a:extLst>
          </p:cNvPr>
          <p:cNvSpPr txBox="1"/>
          <p:nvPr/>
        </p:nvSpPr>
        <p:spPr>
          <a:xfrm>
            <a:off x="8418739" y="3961181"/>
            <a:ext cx="143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Copy this link</a:t>
            </a:r>
          </a:p>
        </p:txBody>
      </p:sp>
    </p:spTree>
    <p:extLst>
      <p:ext uri="{BB962C8B-B14F-4D97-AF65-F5344CB8AC3E}">
        <p14:creationId xmlns:p14="http://schemas.microsoft.com/office/powerpoint/2010/main" val="2778354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69D1-1B22-8A49-8E8C-04692200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app (twitter developer account)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4502A-B55A-444F-9E84-CB12220F1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2" y="1587238"/>
            <a:ext cx="4060905" cy="1420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EDA80-4A22-7E48-81F5-5C05795A5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104" y="1523043"/>
            <a:ext cx="6947248" cy="436429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A5C064-C0C7-F14E-86BD-151E6A8108B5}"/>
              </a:ext>
            </a:extLst>
          </p:cNvPr>
          <p:cNvCxnSpPr/>
          <p:nvPr/>
        </p:nvCxnSpPr>
        <p:spPr>
          <a:xfrm>
            <a:off x="4221271" y="2567836"/>
            <a:ext cx="677834" cy="7640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0C214A-C438-2746-8F99-F039B026E3F1}"/>
              </a:ext>
            </a:extLst>
          </p:cNvPr>
          <p:cNvSpPr txBox="1"/>
          <p:nvPr/>
        </p:nvSpPr>
        <p:spPr>
          <a:xfrm>
            <a:off x="0" y="5150291"/>
            <a:ext cx="373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Paste the link from previous step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A3DBFE-C25C-D941-9300-BB76416770E1}"/>
              </a:ext>
            </a:extLst>
          </p:cNvPr>
          <p:cNvCxnSpPr>
            <a:cxnSpLocks/>
          </p:cNvCxnSpPr>
          <p:nvPr/>
        </p:nvCxnSpPr>
        <p:spPr>
          <a:xfrm>
            <a:off x="3723185" y="5334957"/>
            <a:ext cx="1175920" cy="2820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054A-F6E1-5845-9D05-2A76FB50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E013A-E474-1A4D-BE59-780A299C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053" y="4340790"/>
            <a:ext cx="12319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63A44-9FB9-4A4B-AB15-DBBCAB25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053" y="5407590"/>
            <a:ext cx="12319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D6A29-39AD-6A46-B890-1D1B739A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42" y="1350387"/>
            <a:ext cx="9274629" cy="501683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973C81D0-FE3D-DD40-9E1A-BC7C747A3424}"/>
              </a:ext>
            </a:extLst>
          </p:cNvPr>
          <p:cNvSpPr/>
          <p:nvPr/>
        </p:nvSpPr>
        <p:spPr>
          <a:xfrm>
            <a:off x="7269760" y="3429000"/>
            <a:ext cx="228601" cy="110229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3E46A-7F3F-4746-BEA1-7ECD3D5841B6}"/>
              </a:ext>
            </a:extLst>
          </p:cNvPr>
          <p:cNvSpPr txBox="1"/>
          <p:nvPr/>
        </p:nvSpPr>
        <p:spPr>
          <a:xfrm>
            <a:off x="7728858" y="3795479"/>
            <a:ext cx="373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Copy these two for the next few steps</a:t>
            </a:r>
          </a:p>
          <a:p>
            <a:r>
              <a:rPr lang="en-US" dirty="0">
                <a:solidFill>
                  <a:srgbClr val="C00000"/>
                </a:solidFill>
              </a:rPr>
              <a:t>(These are consumer keys)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EA152FE-86D6-CA49-BC4D-AD45389E7D80}"/>
              </a:ext>
            </a:extLst>
          </p:cNvPr>
          <p:cNvSpPr/>
          <p:nvPr/>
        </p:nvSpPr>
        <p:spPr>
          <a:xfrm>
            <a:off x="7425951" y="4856445"/>
            <a:ext cx="228601" cy="110229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27B5D-2DF0-5F46-8400-2F5DF3F2A565}"/>
              </a:ext>
            </a:extLst>
          </p:cNvPr>
          <p:cNvSpPr txBox="1"/>
          <p:nvPr/>
        </p:nvSpPr>
        <p:spPr>
          <a:xfrm>
            <a:off x="7885049" y="5222924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Copy these two for the next few steps</a:t>
            </a:r>
          </a:p>
          <a:p>
            <a:r>
              <a:rPr lang="en-US" dirty="0">
                <a:solidFill>
                  <a:srgbClr val="C00000"/>
                </a:solidFill>
              </a:rPr>
              <a:t>(These are user keys)</a:t>
            </a:r>
          </a:p>
        </p:txBody>
      </p:sp>
    </p:spTree>
    <p:extLst>
      <p:ext uri="{BB962C8B-B14F-4D97-AF65-F5344CB8AC3E}">
        <p14:creationId xmlns:p14="http://schemas.microsoft.com/office/powerpoint/2010/main" val="173317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771D-1633-9541-8CDC-21C351B2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from firebase Twitter auth. config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6FF98-9BA9-D74E-9CB8-EDF24B01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217" y="1690688"/>
            <a:ext cx="4509407" cy="3403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0AC6CA-C268-B74C-9B45-1213F06E13B4}"/>
              </a:ext>
            </a:extLst>
          </p:cNvPr>
          <p:cNvSpPr txBox="1"/>
          <p:nvPr/>
        </p:nvSpPr>
        <p:spPr>
          <a:xfrm>
            <a:off x="688931" y="2292264"/>
            <a:ext cx="291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Paste the prev. two keys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DFCFBA-2187-484F-81F6-270258A7460A}"/>
              </a:ext>
            </a:extLst>
          </p:cNvPr>
          <p:cNvCxnSpPr>
            <a:cxnSpLocks/>
          </p:cNvCxnSpPr>
          <p:nvPr/>
        </p:nvCxnSpPr>
        <p:spPr>
          <a:xfrm>
            <a:off x="3666127" y="2499085"/>
            <a:ext cx="2183528" cy="3067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17BAE2-3C92-ED4B-8C47-6FE10BB36DEF}"/>
              </a:ext>
            </a:extLst>
          </p:cNvPr>
          <p:cNvCxnSpPr>
            <a:cxnSpLocks/>
          </p:cNvCxnSpPr>
          <p:nvPr/>
        </p:nvCxnSpPr>
        <p:spPr>
          <a:xfrm>
            <a:off x="3666127" y="2523758"/>
            <a:ext cx="2183528" cy="9960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60CE4B-6094-0A48-8074-7D573701D207}"/>
              </a:ext>
            </a:extLst>
          </p:cNvPr>
          <p:cNvSpPr txBox="1"/>
          <p:nvPr/>
        </p:nvSpPr>
        <p:spPr>
          <a:xfrm>
            <a:off x="688931" y="1690688"/>
            <a:ext cx="293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Enable twitter authentication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BAD0AC-A818-1943-883D-8E07675FD61C}"/>
              </a:ext>
            </a:extLst>
          </p:cNvPr>
          <p:cNvCxnSpPr>
            <a:cxnSpLocks/>
          </p:cNvCxnSpPr>
          <p:nvPr/>
        </p:nvCxnSpPr>
        <p:spPr>
          <a:xfrm>
            <a:off x="3589435" y="1875354"/>
            <a:ext cx="4377118" cy="3882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599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2A4B-A969-D545-B0FA-048BCD3F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web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36184-0479-944A-8BF6-FB611A19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29" y="1634377"/>
            <a:ext cx="7829811" cy="485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6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661</Words>
  <Application>Microsoft Macintosh PowerPoint</Application>
  <PresentationFormat>Widescreen</PresentationFormat>
  <Paragraphs>108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Twitter, HealthKit, and Firebase</vt:lpstr>
      <vt:lpstr>Twitter and Firebase</vt:lpstr>
      <vt:lpstr>Resources</vt:lpstr>
      <vt:lpstr>Setting up firebase project (hcidemoweb)</vt:lpstr>
      <vt:lpstr>Add Twitter authentication</vt:lpstr>
      <vt:lpstr>Twitter app (twitter developer account)</vt:lpstr>
      <vt:lpstr>Generate keys</vt:lpstr>
      <vt:lpstr>Continue from firebase Twitter auth. config</vt:lpstr>
      <vt:lpstr>Create a new web application</vt:lpstr>
      <vt:lpstr>Add scripts</vt:lpstr>
      <vt:lpstr>Node.js server to feed tweets (hcidemonodejs)</vt:lpstr>
      <vt:lpstr>Add plugins</vt:lpstr>
      <vt:lpstr>server.js code</vt:lpstr>
      <vt:lpstr>Test</vt:lpstr>
      <vt:lpstr>Update index.html (from hcidemoweb)</vt:lpstr>
      <vt:lpstr>Test it</vt:lpstr>
      <vt:lpstr>New Cordova App to access Health Inf.</vt:lpstr>
      <vt:lpstr>Add Cordova plugin  (https://www.npmjs.com/package/cordova-plugin-health)</vt:lpstr>
      <vt:lpstr>Change index.js</vt:lpstr>
      <vt:lpstr>Change index.html</vt:lpstr>
      <vt:lpstr>Add iOS run configuration</vt:lpstr>
      <vt:lpstr>Read the health information</vt:lpstr>
      <vt:lpstr>Create database</vt:lpstr>
      <vt:lpstr>Set test rules for development purpose</vt:lpstr>
      <vt:lpstr>The CordovaRealtimeDB app</vt:lpstr>
      <vt:lpstr>Setup web Firebase (https://firebase.google.com/docs/database/web/start)</vt:lpstr>
      <vt:lpstr>Update index.html</vt:lpstr>
      <vt:lpstr>PowerPoint Presentation</vt:lpstr>
      <vt:lpstr>Emulate with iOS</vt:lpstr>
      <vt:lpstr>Test</vt:lpstr>
      <vt:lpstr>Load the data to your mirror web app</vt:lpstr>
      <vt:lpstr>Next steps?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Twitter, HealthKit, and Firebase</dc:title>
  <dc:creator>Pham, Vung</dc:creator>
  <cp:lastModifiedBy>Pham, Vung</cp:lastModifiedBy>
  <cp:revision>274</cp:revision>
  <dcterms:created xsi:type="dcterms:W3CDTF">2019-10-22T15:52:42Z</dcterms:created>
  <dcterms:modified xsi:type="dcterms:W3CDTF">2019-10-25T22:46:30Z</dcterms:modified>
</cp:coreProperties>
</file>